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7" r:id="rId1"/>
  </p:sldMasterIdLst>
  <p:notesMasterIdLst>
    <p:notesMasterId r:id="rId23"/>
  </p:notesMasterIdLst>
  <p:handoutMasterIdLst>
    <p:handoutMasterId r:id="rId24"/>
  </p:handoutMasterIdLst>
  <p:sldIdLst>
    <p:sldId id="257" r:id="rId2"/>
    <p:sldId id="600" r:id="rId3"/>
    <p:sldId id="676" r:id="rId4"/>
    <p:sldId id="770" r:id="rId5"/>
    <p:sldId id="739" r:id="rId6"/>
    <p:sldId id="764" r:id="rId7"/>
    <p:sldId id="771" r:id="rId8"/>
    <p:sldId id="772" r:id="rId9"/>
    <p:sldId id="773" r:id="rId10"/>
    <p:sldId id="774" r:id="rId11"/>
    <p:sldId id="775" r:id="rId12"/>
    <p:sldId id="782" r:id="rId13"/>
    <p:sldId id="604" r:id="rId14"/>
    <p:sldId id="781" r:id="rId15"/>
    <p:sldId id="776" r:id="rId16"/>
    <p:sldId id="777" r:id="rId17"/>
    <p:sldId id="778" r:id="rId18"/>
    <p:sldId id="779" r:id="rId19"/>
    <p:sldId id="780" r:id="rId20"/>
    <p:sldId id="720" r:id="rId21"/>
    <p:sldId id="537" r:id="rId22"/>
  </p:sldIdLst>
  <p:sldSz cx="9144000" cy="6858000" type="screen4x3"/>
  <p:notesSz cx="6805613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TxStyle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TxStyle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48" autoAdjust="0"/>
    <p:restoredTop sz="86364" autoAdjust="0"/>
  </p:normalViewPr>
  <p:slideViewPr>
    <p:cSldViewPr snapToGrid="0">
      <p:cViewPr varScale="1">
        <p:scale>
          <a:sx n="107" d="100"/>
          <a:sy n="107" d="100"/>
        </p:scale>
        <p:origin x="744" y="96"/>
      </p:cViewPr>
      <p:guideLst>
        <p:guide orient="horz" pos="2159"/>
        <p:guide pos="28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50" d="100"/>
        <a:sy n="150" d="100"/>
      </p:scale>
      <p:origin x="0" y="-1824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>
              <a:latin typeface="210 옴니고딕 030"/>
              <a:ea typeface="210 옴니고딕 030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r">
              <a:defRPr sz="1200"/>
            </a:lvl1pPr>
          </a:lstStyle>
          <a:p>
            <a:pPr lvl="0">
              <a:defRPr/>
            </a:pPr>
            <a:fld id="{207F23D9-DF40-4811-9C78-A2E2A32398DD}" type="datetime1">
              <a:rPr lang="ko-KR" altLang="en-US">
                <a:latin typeface="210 옴니고딕 030"/>
                <a:ea typeface="210 옴니고딕 030"/>
              </a:rPr>
              <a:pPr lvl="0">
                <a:defRPr/>
              </a:pPr>
              <a:t>2022-04-08</a:t>
            </a:fld>
            <a:endParaRPr lang="ko-KR" altLang="en-US">
              <a:latin typeface="210 옴니고딕 030"/>
              <a:ea typeface="210 옴니고딕 03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>
              <a:latin typeface="210 옴니고딕 030"/>
              <a:ea typeface="210 옴니고딕 030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r">
              <a:defRPr sz="1200"/>
            </a:lvl1pPr>
          </a:lstStyle>
          <a:p>
            <a:pPr lvl="0">
              <a:defRPr/>
            </a:pPr>
            <a:fld id="{4DD6E7B0-61C4-474B-96F1-99E4547EAD79}" type="slidenum">
              <a:rPr lang="ko-KR" altLang="en-US">
                <a:latin typeface="210 옴니고딕 030"/>
                <a:ea typeface="210 옴니고딕 030"/>
              </a:rPr>
              <a:pPr lvl="0">
                <a:defRPr/>
              </a:pPr>
              <a:t>‹#›</a:t>
            </a:fld>
            <a:endParaRPr lang="ko-KR" altLang="en-US">
              <a:latin typeface="210 옴니고딕 030"/>
              <a:ea typeface="210 옴니고딕 03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l">
              <a:defRPr sz="1200">
                <a:latin typeface="210 옴니고딕 030"/>
                <a:ea typeface="210 옴니고딕 030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r">
              <a:defRPr sz="1200">
                <a:latin typeface="210 옴니고딕 030"/>
                <a:ea typeface="210 옴니고딕 030"/>
              </a:defRPr>
            </a:lvl1pPr>
          </a:lstStyle>
          <a:p>
            <a:pPr>
              <a:defRPr/>
            </a:pPr>
            <a:fld id="{F3AF6795-A612-454E-AF7A-9192B1BEBB13}" type="datetime1">
              <a:rPr lang="ko-KR" altLang="en-US"/>
              <a:pPr>
                <a:defRPr/>
              </a:pPr>
              <a:t>2022-04-08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19163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550" tIns="45775" rIns="91550" bIns="45775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l">
              <a:defRPr sz="1200">
                <a:latin typeface="210 옴니고딕 030"/>
                <a:ea typeface="210 옴니고딕 030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r">
              <a:defRPr sz="1200">
                <a:latin typeface="210 옴니고딕 030"/>
                <a:ea typeface="210 옴니고딕 030"/>
              </a:defRPr>
            </a:lvl1pPr>
          </a:lstStyle>
          <a:p>
            <a:pPr>
              <a:defRPr/>
            </a:pPr>
            <a:fld id="{A0A51D67-0C14-4576-BCC5-A508196B7BB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210 옴니고딕 030"/>
        <a:ea typeface="210 옴니고딕 030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210 옴니고딕 030"/>
        <a:ea typeface="210 옴니고딕 030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210 옴니고딕 030"/>
        <a:ea typeface="210 옴니고딕 030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210 옴니고딕 030"/>
        <a:ea typeface="210 옴니고딕 030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210 옴니고딕 030"/>
        <a:ea typeface="210 옴니고딕 030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850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4565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400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4198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8927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0002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001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9101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056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2822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827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836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582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8716-9E6A-4A24-8493-A72AA37BBD5C}" type="datetime1">
              <a:rPr lang="ko-KR" altLang="en-US" smtClean="0"/>
              <a:pPr/>
              <a:t>2022-04-08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제목을 입력하세요</a:t>
            </a:r>
            <a:endParaRPr lang="en-US" altLang="ko-KR" dirty="0"/>
          </a:p>
          <a:p>
            <a:pPr lvl="0"/>
            <a:endParaRPr lang="ko-KR" altLang="en-US" dirty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D893E-93B8-4B8A-8BD5-4FF00A5A9556}" type="datetime1">
              <a:rPr lang="ko-KR" altLang="en-US" smtClean="0"/>
              <a:pPr/>
              <a:t>2022-04-08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 dirty="0"/>
              <a:t>내용을 입력하십시오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3C14E-3BC2-4ABB-AFDC-03F6C50D0B8B}" type="datetime1">
              <a:rPr lang="ko-KR" altLang="en-US" smtClean="0"/>
              <a:pPr/>
              <a:t>2022-04-08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BCFE353A-24AE-49E2-9FB4-53150C2D7D5F}" type="datetime1">
              <a:rPr lang="ko-KR" altLang="en-US" smtClean="0"/>
              <a:pPr/>
              <a:t>2022-04-08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  <a:lvl2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2pPr>
            <a:lvl3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3pPr>
            <a:lvl4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4pPr>
            <a:lvl5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45647EB5-D19B-4F20-BDF9-0E9ED1B081AA}" type="datetime1">
              <a:rPr lang="ko-KR" altLang="en-US" smtClean="0"/>
              <a:pPr/>
              <a:t>2022-04-08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0C02E562-3E81-4222-A4D4-0743A1730EDA}" type="datetime1">
              <a:rPr lang="ko-KR" altLang="en-US" smtClean="0"/>
              <a:pPr/>
              <a:t>2022-04-08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49"/>
            <a:ext cx="7772400" cy="1969017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5400" b="1" spc="-250" dirty="0">
                <a:solidFill>
                  <a:schemeClr val="accent4">
                    <a:lumMod val="50000"/>
                  </a:schemeClr>
                </a:solidFill>
              </a:rPr>
              <a:t>용접로봇 자동화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1696673" cy="1752600"/>
          </a:xfrm>
          <a:ln>
            <a:noFill/>
          </a:ln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용접로봇팀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김태준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하현진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서승훈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전재훈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남상규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이다현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62BD32CB-DFBB-4974-8112-0120D9E81D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DE573C-8BAB-4114-8888-F2A5A62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</a:t>
            </a:fld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7626B73-C0E6-4FF6-8368-9AE7DB7A2274}"/>
              </a:ext>
            </a:extLst>
          </p:cNvPr>
          <p:cNvCxnSpPr/>
          <p:nvPr/>
        </p:nvCxnSpPr>
        <p:spPr>
          <a:xfrm>
            <a:off x="364803" y="5218238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E948D4E-8292-462C-BDA2-5189CEB775C5}"/>
              </a:ext>
            </a:extLst>
          </p:cNvPr>
          <p:cNvCxnSpPr/>
          <p:nvPr/>
        </p:nvCxnSpPr>
        <p:spPr>
          <a:xfrm>
            <a:off x="364803" y="548099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Tm="407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내, 더러운이(가) 표시된 사진&#10;&#10;자동 생성된 설명">
            <a:extLst>
              <a:ext uri="{FF2B5EF4-FFF2-40B4-BE49-F238E27FC236}">
                <a16:creationId xmlns:a16="http://schemas.microsoft.com/office/drawing/2014/main" id="{A70F813D-D798-42E4-9F23-173BE83989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26" y="1749597"/>
            <a:ext cx="8427077" cy="4740233"/>
          </a:xfrm>
          <a:prstGeom prst="rect">
            <a:avLst/>
          </a:prstGeom>
        </p:spPr>
      </p:pic>
      <p:pic>
        <p:nvPicPr>
          <p:cNvPr id="14" name="그림 13" descr="레이저이(가) 표시된 사진&#10;&#10;자동 생성된 설명">
            <a:extLst>
              <a:ext uri="{FF2B5EF4-FFF2-40B4-BE49-F238E27FC236}">
                <a16:creationId xmlns:a16="http://schemas.microsoft.com/office/drawing/2014/main" id="{94103028-3B93-4016-8A06-D49CF79A41E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63" y="1749597"/>
            <a:ext cx="8406001" cy="4728376"/>
          </a:xfrm>
          <a:prstGeom prst="rect">
            <a:avLst/>
          </a:prstGeom>
        </p:spPr>
      </p:pic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1-3. U-Net 3+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학습 현황</a:t>
            </a:r>
          </a:p>
        </p:txBody>
      </p:sp>
      <p:sp>
        <p:nvSpPr>
          <p:cNvPr id="10" name="슬라이드 번호 개체 틀 17">
            <a:extLst>
              <a:ext uri="{FF2B5EF4-FFF2-40B4-BE49-F238E27FC236}">
                <a16:creationId xmlns:a16="http://schemas.microsoft.com/office/drawing/2014/main" id="{3FFFC6A9-5E26-47BF-9C53-6ABA14A72903}"/>
              </a:ext>
            </a:extLst>
          </p:cNvPr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D5658E-77B1-4EC1-AE32-F4D031150503}"/>
              </a:ext>
            </a:extLst>
          </p:cNvPr>
          <p:cNvSpPr txBox="1"/>
          <p:nvPr/>
        </p:nvSpPr>
        <p:spPr>
          <a:xfrm>
            <a:off x="3578925" y="6489830"/>
            <a:ext cx="1960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검은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165mm pipe]</a:t>
            </a:r>
          </a:p>
        </p:txBody>
      </p:sp>
    </p:spTree>
    <p:extLst>
      <p:ext uri="{BB962C8B-B14F-4D97-AF65-F5344CB8AC3E}">
        <p14:creationId xmlns:p14="http://schemas.microsoft.com/office/powerpoint/2010/main" val="196669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벽, 실내, 더러운이(가) 표시된 사진&#10;&#10;자동 생성된 설명">
            <a:extLst>
              <a:ext uri="{FF2B5EF4-FFF2-40B4-BE49-F238E27FC236}">
                <a16:creationId xmlns:a16="http://schemas.microsoft.com/office/drawing/2014/main" id="{965724D5-5936-4688-A6A2-AE27E076B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63" y="1749596"/>
            <a:ext cx="8406001" cy="4728375"/>
          </a:xfrm>
          <a:prstGeom prst="rect">
            <a:avLst/>
          </a:prstGeom>
        </p:spPr>
      </p:pic>
      <p:pic>
        <p:nvPicPr>
          <p:cNvPr id="5" name="그림 4" descr="밤하늘이(가) 표시된 사진&#10;&#10;자동 생성된 설명">
            <a:extLst>
              <a:ext uri="{FF2B5EF4-FFF2-40B4-BE49-F238E27FC236}">
                <a16:creationId xmlns:a16="http://schemas.microsoft.com/office/drawing/2014/main" id="{42F2CEDC-4903-479D-97C8-5D32289DDD5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63" y="1749596"/>
            <a:ext cx="8416540" cy="4734304"/>
          </a:xfrm>
          <a:prstGeom prst="rect">
            <a:avLst/>
          </a:prstGeom>
        </p:spPr>
      </p:pic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1-3. U-Net 3+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학습 현황</a:t>
            </a:r>
          </a:p>
        </p:txBody>
      </p:sp>
      <p:sp>
        <p:nvSpPr>
          <p:cNvPr id="10" name="슬라이드 번호 개체 틀 17">
            <a:extLst>
              <a:ext uri="{FF2B5EF4-FFF2-40B4-BE49-F238E27FC236}">
                <a16:creationId xmlns:a16="http://schemas.microsoft.com/office/drawing/2014/main" id="{3FFFC6A9-5E26-47BF-9C53-6ABA14A72903}"/>
              </a:ext>
            </a:extLst>
          </p:cNvPr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D5658E-77B1-4EC1-AE32-F4D031150503}"/>
              </a:ext>
            </a:extLst>
          </p:cNvPr>
          <p:cNvSpPr txBox="1"/>
          <p:nvPr/>
        </p:nvSpPr>
        <p:spPr>
          <a:xfrm>
            <a:off x="3578925" y="6489830"/>
            <a:ext cx="1960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검은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165mm pipe]</a:t>
            </a:r>
          </a:p>
        </p:txBody>
      </p:sp>
    </p:spTree>
    <p:extLst>
      <p:ext uri="{BB962C8B-B14F-4D97-AF65-F5344CB8AC3E}">
        <p14:creationId xmlns:p14="http://schemas.microsoft.com/office/powerpoint/2010/main" val="262585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1-4.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검은 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pipe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데이터 피드백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16909" y="1749594"/>
            <a:ext cx="8779197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/>
              </a:rPr>
              <a:t># </a:t>
            </a:r>
            <a:r>
              <a:rPr lang="ko-KR" altLang="en-US" sz="1600" dirty="0" err="1">
                <a:latin typeface="210 옴니고딕 030"/>
                <a:ea typeface="210 옴니고딕 030"/>
                <a:cs typeface="+mj-cs"/>
                <a:sym typeface="Wingdings"/>
              </a:rPr>
              <a:t>윤종완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/>
              </a:rPr>
              <a:t> 교수님 피드백</a:t>
            </a:r>
            <a:endParaRPr lang="en-US" altLang="ko-KR" sz="1600" dirty="0">
              <a:latin typeface="210 옴니고딕 030"/>
              <a:ea typeface="210 옴니고딕 030"/>
              <a:cs typeface="+mj-cs"/>
              <a:sym typeface="Wingdings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/>
              </a:rPr>
              <a:t> - 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/>
              </a:rPr>
              <a:t>검은 파이프의 조도 환경 변경 시도</a:t>
            </a:r>
            <a:endParaRPr lang="en-US" altLang="ko-KR" sz="1600" dirty="0">
              <a:latin typeface="210 옴니고딕 030"/>
              <a:ea typeface="210 옴니고딕 030"/>
              <a:cs typeface="+mj-cs"/>
              <a:sym typeface="Wingdings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/>
              </a:rPr>
              <a:t> </a:t>
            </a: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용접 필요 부위를 더 뚜렷하게 검출할 수 있도록 변경</a:t>
            </a:r>
            <a:endParaRPr lang="en-US" altLang="ko-KR" sz="1600" dirty="0">
              <a:latin typeface="210 옴니고딕 030"/>
              <a:ea typeface="210 옴니고딕 030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210 옴니고딕 030"/>
              <a:ea typeface="210 옴니고딕 030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 - 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현재 모든 데이터를 사용하지 않은 상태</a:t>
            </a:r>
            <a:endParaRPr lang="en-US" altLang="ko-KR" sz="1600" dirty="0">
              <a:latin typeface="210 옴니고딕 030"/>
              <a:ea typeface="210 옴니고딕 030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  300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장의 데이터를 모두 적용하여 학습한 결과 확인 후 변경 시도</a:t>
            </a:r>
            <a:endParaRPr lang="en-US" altLang="ko-KR" sz="1600" dirty="0">
              <a:latin typeface="210 옴니고딕 030"/>
              <a:ea typeface="210 옴니고딕 030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다른 방식으로 </a:t>
            </a: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augmentation 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 panose="05000000000000000000" pitchFamily="2" charset="2"/>
              </a:rPr>
              <a:t>과정에서 밝기 조절 시도</a:t>
            </a:r>
            <a:endParaRPr lang="ko-KR" altLang="en-US" sz="1600" dirty="0">
              <a:latin typeface="210 옴니고딕 030"/>
              <a:ea typeface="210 옴니고딕 030"/>
              <a:cs typeface="+mj-cs"/>
              <a:sym typeface="Wingdings"/>
            </a:endParaRPr>
          </a:p>
        </p:txBody>
      </p:sp>
      <p:sp>
        <p:nvSpPr>
          <p:cNvPr id="10" name="슬라이드 번호 개체 틀 17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/>
                <a:ea typeface="210 옴니고딕 030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091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2.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이후 진행 계획</a:t>
            </a:r>
          </a:p>
        </p:txBody>
      </p:sp>
      <p:sp>
        <p:nvSpPr>
          <p:cNvPr id="8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  <p:sp>
        <p:nvSpPr>
          <p:cNvPr id="33" name="TextBox 6"/>
          <p:cNvSpPr txBox="1"/>
          <p:nvPr/>
        </p:nvSpPr>
        <p:spPr>
          <a:xfrm>
            <a:off x="364803" y="1433318"/>
            <a:ext cx="8067997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1. Pipe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및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Plate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데이터 추가 제작 진행 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남은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200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장의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pipe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데이터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Labeling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진행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이어서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plate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모재의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촬영 진행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2.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학습 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촬영 및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Labeling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작업 완료한 데이터들로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3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회씩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학습 진행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각 가상환경 별 학습 정확도 차이 확인 및 통일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3.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논문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1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차 작성 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186945" y="2500308"/>
            <a:ext cx="6770111" cy="1389947"/>
            <a:chOff x="2362014" y="1484405"/>
            <a:chExt cx="7225457" cy="18532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952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용접 불량 검사</a:t>
              </a:r>
              <a:endPara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3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3FA9DA7-248E-41A7-8482-CB899B340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59B2E2-F81E-40F9-BBEB-890FC880B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718218"/>
      </p:ext>
    </p:extLst>
  </p:cSld>
  <p:clrMapOvr>
    <a:masterClrMapping/>
  </p:clrMapOvr>
  <p:transition advTm="297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진행 상황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3550864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1-1.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데이터 수집</a:t>
            </a: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33B0C-7FF4-410D-9445-0DE408F03017}"/>
              </a:ext>
            </a:extLst>
          </p:cNvPr>
          <p:cNvSpPr txBox="1"/>
          <p:nvPr/>
        </p:nvSpPr>
        <p:spPr>
          <a:xfrm>
            <a:off x="416909" y="1749594"/>
            <a:ext cx="877919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-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파라미터를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바꿔가며 용접 영상 데이터 수집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    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1)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전류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[ 80, 100, 120, 140, 160 ] (A)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sym typeface="Wingdings" panose="05000000000000000000" pitchFamily="2" charset="2"/>
              </a:rPr>
              <a:t>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5</a:t>
            </a:r>
            <a:r>
              <a:rPr lang="ko-KR" altLang="en-US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가지</a:t>
            </a:r>
            <a:endParaRPr lang="ko-KR" altLang="en-US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    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2)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전압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[ -2, -1, 0, +1, +2 ] (V)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sym typeface="Wingdings" panose="05000000000000000000" pitchFamily="2" charset="2"/>
              </a:rPr>
              <a:t>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5</a:t>
            </a:r>
            <a:r>
              <a:rPr lang="ko-KR" altLang="en-US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가지</a:t>
            </a:r>
            <a:endParaRPr lang="ko-KR" altLang="en-US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    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3)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용접 속도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[ 4, 6, 8, 10, 12, ] (mm/s)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sym typeface="Wingdings" panose="05000000000000000000" pitchFamily="2" charset="2"/>
              </a:rPr>
              <a:t></a:t>
            </a:r>
            <a:r>
              <a:rPr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  <a:sym typeface="Wingdings" panose="05000000000000000000" pitchFamily="2" charset="2"/>
              </a:rPr>
              <a:t>5</a:t>
            </a:r>
            <a:r>
              <a:rPr lang="ko-KR" altLang="en-US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  <a:sym typeface="Wingdings" panose="05000000000000000000" pitchFamily="2" charset="2"/>
              </a:rPr>
              <a:t>가지</a:t>
            </a:r>
            <a:endParaRPr lang="ko-KR" altLang="en-US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- ( 70/125 )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수집 완료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영상을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10ms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마다 캡처하여 저장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- Flare Removal, HSV </a:t>
            </a:r>
            <a:r>
              <a:rPr lang="en-US" altLang="ko-KR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Thres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, Mean Filtering, </a:t>
            </a:r>
            <a:r>
              <a:rPr lang="en-US" altLang="ko-KR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Binarization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등 각각의 과정 저장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657" y="4186724"/>
            <a:ext cx="3355086" cy="191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9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1-2. HSV Threshold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값 수정</a:t>
            </a:r>
          </a:p>
        </p:txBody>
      </p:sp>
      <p:sp>
        <p:nvSpPr>
          <p:cNvPr id="10" name="슬라이드 번호 개체 틀 17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/>
                <a:ea typeface="210 옴니고딕 030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/>
              <a:pPr>
                <a:defRPr/>
              </a:pPr>
              <a:t>16</a:t>
            </a:fld>
            <a:endParaRPr lang="en-US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540" y="3676921"/>
            <a:ext cx="2064414" cy="2046882"/>
          </a:xfrm>
          <a:prstGeom prst="rect">
            <a:avLst/>
          </a:prstGeom>
        </p:spPr>
      </p:pic>
      <p:sp>
        <p:nvSpPr>
          <p:cNvPr id="11" name="TextBox 6"/>
          <p:cNvSpPr txBox="1"/>
          <p:nvPr/>
        </p:nvSpPr>
        <p:spPr>
          <a:xfrm>
            <a:off x="364803" y="1865985"/>
            <a:ext cx="912048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전체 파라미터에서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Welding Pool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이 잘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Detect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되는 것 확인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Welding Pool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과 붙어있는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Noise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는 제거 불가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HSV Threshold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값 수정으로 해결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  <p:sp>
        <p:nvSpPr>
          <p:cNvPr id="5" name="오른쪽 화살표 4"/>
          <p:cNvSpPr/>
          <p:nvPr/>
        </p:nvSpPr>
        <p:spPr>
          <a:xfrm>
            <a:off x="4414058" y="4438996"/>
            <a:ext cx="590204" cy="532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0083" y="3676922"/>
            <a:ext cx="2139321" cy="204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70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1-3. Welding Pool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꼭대기 찾기</a:t>
            </a:r>
          </a:p>
        </p:txBody>
      </p:sp>
      <p:sp>
        <p:nvSpPr>
          <p:cNvPr id="10" name="슬라이드 번호 개체 틀 17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/>
                <a:ea typeface="210 옴니고딕 030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/>
              <a:pPr>
                <a:defRPr/>
              </a:pPr>
              <a:t>17</a:t>
            </a:fld>
            <a:endParaRPr lang="en-US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641" y="4553951"/>
            <a:ext cx="2876550" cy="3429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863" y="3743422"/>
            <a:ext cx="2326617" cy="2306858"/>
          </a:xfrm>
          <a:prstGeom prst="rect">
            <a:avLst/>
          </a:prstGeom>
        </p:spPr>
      </p:pic>
      <p:sp>
        <p:nvSpPr>
          <p:cNvPr id="11" name="TextBox 6"/>
          <p:cNvSpPr txBox="1"/>
          <p:nvPr/>
        </p:nvSpPr>
        <p:spPr>
          <a:xfrm>
            <a:off x="364803" y="1865985"/>
            <a:ext cx="9120487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1. Welding Pool Detect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한 지점의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y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좌표가 가장 큰 지점을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Welding Pool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의 꼭대기로 선정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2.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꼭대기 좌표 값을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txt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파일로 저장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3233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1-4.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높이 계산</a:t>
            </a:r>
          </a:p>
        </p:txBody>
      </p:sp>
      <p:sp>
        <p:nvSpPr>
          <p:cNvPr id="10" name="슬라이드 번호 개체 틀 17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/>
                <a:ea typeface="210 옴니고딕 030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11" name="TextBox 6"/>
          <p:cNvSpPr txBox="1"/>
          <p:nvPr/>
        </p:nvSpPr>
        <p:spPr>
          <a:xfrm>
            <a:off x="364803" y="1865985"/>
            <a:ext cx="91204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Projective Transformation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연산을 통한 높이 계산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높이 값은 소수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3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째자리까지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반올림한 것을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counting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하여 가장 많은 값을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대표값으로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지정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  <a:p>
            <a:pPr marL="342900" indent="-342900">
              <a:lnSpc>
                <a:spcPct val="150000"/>
              </a:lnSpc>
              <a:buAutoNum type="arabicPeriod"/>
              <a:defRPr/>
            </a:pP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파라미터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값과 높이 값이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csv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형태로 저장되도록 함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597" y="3666854"/>
            <a:ext cx="1868242" cy="225227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520" y="3824634"/>
            <a:ext cx="1868488" cy="152876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5255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2.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이후 진행 계획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3550864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endParaRPr lang="ko-KR" altLang="en-US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33B0C-7FF4-410D-9445-0DE408F03017}"/>
              </a:ext>
            </a:extLst>
          </p:cNvPr>
          <p:cNvSpPr txBox="1"/>
          <p:nvPr/>
        </p:nvSpPr>
        <p:spPr>
          <a:xfrm>
            <a:off x="416909" y="1749594"/>
            <a:ext cx="877919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데이터 수집 완료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-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파라미터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별 상관관계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분석등의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데이터 분석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용접 두께 예측하는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머신러닝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및 간단한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딥러닝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모델 성능 분석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030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86945" y="2500308"/>
            <a:ext cx="6770111" cy="1389947"/>
            <a:chOff x="2362014" y="1484405"/>
            <a:chExt cx="7225457" cy="1853263"/>
          </a:xfrm>
        </p:grpSpPr>
        <p:sp>
          <p:nvSpPr>
            <p:cNvPr id="9" name="TextBox 8"/>
            <p:cNvSpPr txBox="1"/>
            <p:nvPr/>
          </p:nvSpPr>
          <p:spPr>
            <a:xfrm>
              <a:off x="2362014" y="2385100"/>
              <a:ext cx="7225457" cy="9525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ko-KR" altLang="en-US" sz="3300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용접 자동화</a:t>
              </a:r>
              <a:endParaRPr lang="ko-KR" altLang="en-US" sz="2400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25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>
                  <a:latin typeface="+mj-lt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5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186945" y="2500308"/>
            <a:ext cx="6770111" cy="1389947"/>
            <a:chOff x="2362014" y="1484405"/>
            <a:chExt cx="7225457" cy="18532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952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용접 로봇 </a:t>
              </a:r>
              <a:r>
                <a:rPr lang="en-US" altLang="ko-KR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Calibration</a:t>
              </a:r>
              <a:endPara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3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3FA9DA7-248E-41A7-8482-CB899B340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59B2E2-F81E-40F9-BBEB-890FC880B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793781"/>
      </p:ext>
    </p:extLst>
  </p:cSld>
  <p:clrMapOvr>
    <a:masterClrMapping/>
  </p:clrMapOvr>
  <p:transition advTm="297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</p:spPr>
        <p:txBody>
          <a:bodyPr anchor="t">
            <a:normAutofit/>
          </a:bodyPr>
          <a:lstStyle/>
          <a:p>
            <a:pPr algn="l">
              <a:defRPr/>
            </a:pPr>
            <a:r>
              <a:rPr lang="ko-KR" altLang="en-US" sz="4000" b="1" spc="-250">
                <a:solidFill>
                  <a:schemeClr val="accent4">
                    <a:lumMod val="50000"/>
                  </a:schemeClr>
                </a:solidFill>
              </a:rPr>
              <a:t>감사합니다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1-1. </a:t>
            </a:r>
            <a:r>
              <a:rPr lang="ko-KR" altLang="en-US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용접팀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인수인계 진행</a:t>
            </a: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33B0C-7FF4-410D-9445-0DE408F03017}"/>
              </a:ext>
            </a:extLst>
          </p:cNvPr>
          <p:cNvSpPr txBox="1"/>
          <p:nvPr/>
        </p:nvSpPr>
        <p:spPr>
          <a:xfrm>
            <a:off x="416909" y="1749594"/>
            <a:ext cx="8779197" cy="4124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#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팀에 합류한 남상규 석사과정과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이다현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학부연구생의 연구 진행을 위한 인수인계 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워크스테이션 실습 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학습 진행을 위한 가상환경 세팅 및 학습 코드 분석 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학습 코드를 기반으로 필요한 라이브러리 설치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샘플 데이터를 이용한 학습 진행 및 결과 확인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학습 세팅 후 촬영한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5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종의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100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개 데이터들을 이용한 학습 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학습 진행 시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dataset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비율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(train, test, valid)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을 다르게 설정하여 결과 차이 확인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기존 예정에서의 변동 사항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학습 환경을 동일하게 세팅하기 전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  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각 워크스테이션별로 세팅한 가상환경에서의 정확도 차이를 먼저 분석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0397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1-1. </a:t>
            </a:r>
            <a:r>
              <a:rPr lang="ko-KR" altLang="en-US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용접팀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 인수인계 진행</a:t>
            </a: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33B0C-7FF4-410D-9445-0DE408F03017}"/>
              </a:ext>
            </a:extLst>
          </p:cNvPr>
          <p:cNvSpPr txBox="1"/>
          <p:nvPr/>
        </p:nvSpPr>
        <p:spPr>
          <a:xfrm>
            <a:off x="416909" y="1749594"/>
            <a:ext cx="8779197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#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팀에 합류한 남상규 석사과정과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이다현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학부연구생의 연구 진행을 위한 인수인계 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워크스테이션 실습 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현재 각 워크스테이션별 가상 환경 세팅을 완료하여 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    100*5*10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장의 데이터로 학습을 진행중인 상황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각각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3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회씩의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학습을 진행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각 학습 결과 모델에 대해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predict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를 진행하여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     pipe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별 검출 결과를 분석해볼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- Unet3+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모델 실습과 함께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FCN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모델 구현 실습도 함께 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워크스테이션 실습 후 용접 테스트베드에서 사용중인 코드의 분석 진행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43317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1-2. data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제작 업무 진행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33B0C-7FF4-410D-9445-0DE408F03017}"/>
              </a:ext>
            </a:extLst>
          </p:cNvPr>
          <p:cNvSpPr txBox="1"/>
          <p:nvPr/>
        </p:nvSpPr>
        <p:spPr>
          <a:xfrm>
            <a:off x="416909" y="1749594"/>
            <a:ext cx="8779197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#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용접 작업에서 주로 이용되는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V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컷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pipe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모재의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data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촬영을 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- 5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종의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pipe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300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장씩의 촬영 작업을 완료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Labeling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작업 진행중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 plate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데이터의 촬영 진행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  <p:sp>
        <p:nvSpPr>
          <p:cNvPr id="10" name="슬라이드 번호 개체 틀 17">
            <a:extLst>
              <a:ext uri="{FF2B5EF4-FFF2-40B4-BE49-F238E27FC236}">
                <a16:creationId xmlns:a16="http://schemas.microsoft.com/office/drawing/2014/main" id="{3FFFC6A9-5E26-47BF-9C53-6ABA14A72903}"/>
              </a:ext>
            </a:extLst>
          </p:cNvPr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61E76-FCA3-46EB-B1FD-731C1A9EF91F}"/>
              </a:ext>
            </a:extLst>
          </p:cNvPr>
          <p:cNvSpPr txBox="1"/>
          <p:nvPr/>
        </p:nvSpPr>
        <p:spPr>
          <a:xfrm>
            <a:off x="2485545" y="6379531"/>
            <a:ext cx="4164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촬영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dataset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개수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]</a:t>
            </a:r>
          </a:p>
        </p:txBody>
      </p:sp>
      <p:graphicFrame>
        <p:nvGraphicFramePr>
          <p:cNvPr id="11" name="표 5">
            <a:extLst>
              <a:ext uri="{FF2B5EF4-FFF2-40B4-BE49-F238E27FC236}">
                <a16:creationId xmlns:a16="http://schemas.microsoft.com/office/drawing/2014/main" id="{66C2F8B9-67D7-4E19-A4BB-8A5852F16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245512"/>
              </p:ext>
            </p:extLst>
          </p:nvPr>
        </p:nvGraphicFramePr>
        <p:xfrm>
          <a:off x="519047" y="3639448"/>
          <a:ext cx="8097508" cy="1194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9723">
                  <a:extLst>
                    <a:ext uri="{9D8B030D-6E8A-4147-A177-3AD203B41FA5}">
                      <a16:colId xmlns:a16="http://schemas.microsoft.com/office/drawing/2014/main" val="1951869560"/>
                    </a:ext>
                  </a:extLst>
                </a:gridCol>
                <a:gridCol w="1439557">
                  <a:extLst>
                    <a:ext uri="{9D8B030D-6E8A-4147-A177-3AD203B41FA5}">
                      <a16:colId xmlns:a16="http://schemas.microsoft.com/office/drawing/2014/main" val="2251358919"/>
                    </a:ext>
                  </a:extLst>
                </a:gridCol>
                <a:gridCol w="1439557">
                  <a:extLst>
                    <a:ext uri="{9D8B030D-6E8A-4147-A177-3AD203B41FA5}">
                      <a16:colId xmlns:a16="http://schemas.microsoft.com/office/drawing/2014/main" val="3396616683"/>
                    </a:ext>
                  </a:extLst>
                </a:gridCol>
                <a:gridCol w="1439557">
                  <a:extLst>
                    <a:ext uri="{9D8B030D-6E8A-4147-A177-3AD203B41FA5}">
                      <a16:colId xmlns:a16="http://schemas.microsoft.com/office/drawing/2014/main" val="915853522"/>
                    </a:ext>
                  </a:extLst>
                </a:gridCol>
                <a:gridCol w="1439557">
                  <a:extLst>
                    <a:ext uri="{9D8B030D-6E8A-4147-A177-3AD203B41FA5}">
                      <a16:colId xmlns:a16="http://schemas.microsoft.com/office/drawing/2014/main" val="1071825545"/>
                    </a:ext>
                  </a:extLst>
                </a:gridCol>
                <a:gridCol w="1439557">
                  <a:extLst>
                    <a:ext uri="{9D8B030D-6E8A-4147-A177-3AD203B41FA5}">
                      <a16:colId xmlns:a16="http://schemas.microsoft.com/office/drawing/2014/main" val="3444494849"/>
                    </a:ext>
                  </a:extLst>
                </a:gridCol>
              </a:tblGrid>
              <a:tr h="4401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작은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pipe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[60mm]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중간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pipe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[115mm]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큰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pipe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[165mm]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검정 중간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pipe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[115mm]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검정 큰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pipe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[165mm]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470438"/>
                  </a:ext>
                </a:extLst>
              </a:tr>
              <a:tr h="2227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Train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393962"/>
                  </a:ext>
                </a:extLst>
              </a:tr>
              <a:tr h="2227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Valid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92429"/>
                  </a:ext>
                </a:extLst>
              </a:tr>
              <a:tr h="170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50579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8AF72348-0689-4ED6-AD60-6725D3221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5037"/>
              </p:ext>
            </p:extLst>
          </p:nvPr>
        </p:nvGraphicFramePr>
        <p:xfrm>
          <a:off x="519049" y="5009489"/>
          <a:ext cx="8097506" cy="1194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9723">
                  <a:extLst>
                    <a:ext uri="{9D8B030D-6E8A-4147-A177-3AD203B41FA5}">
                      <a16:colId xmlns:a16="http://schemas.microsoft.com/office/drawing/2014/main" val="1951869560"/>
                    </a:ext>
                  </a:extLst>
                </a:gridCol>
                <a:gridCol w="2399261">
                  <a:extLst>
                    <a:ext uri="{9D8B030D-6E8A-4147-A177-3AD203B41FA5}">
                      <a16:colId xmlns:a16="http://schemas.microsoft.com/office/drawing/2014/main" val="2251358919"/>
                    </a:ext>
                  </a:extLst>
                </a:gridCol>
                <a:gridCol w="2399261">
                  <a:extLst>
                    <a:ext uri="{9D8B030D-6E8A-4147-A177-3AD203B41FA5}">
                      <a16:colId xmlns:a16="http://schemas.microsoft.com/office/drawing/2014/main" val="2263985364"/>
                    </a:ext>
                  </a:extLst>
                </a:gridCol>
                <a:gridCol w="2399261">
                  <a:extLst>
                    <a:ext uri="{9D8B030D-6E8A-4147-A177-3AD203B41FA5}">
                      <a16:colId xmlns:a16="http://schemas.microsoft.com/office/drawing/2014/main" val="3396616683"/>
                    </a:ext>
                  </a:extLst>
                </a:gridCol>
              </a:tblGrid>
              <a:tr h="4401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좁은 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plate</a:t>
                      </a:r>
                    </a:p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[50mm]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중간 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plate</a:t>
                      </a:r>
                    </a:p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[75mm]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넓은 </a:t>
                      </a:r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plate</a:t>
                      </a:r>
                    </a:p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[100mm]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470438"/>
                  </a:ext>
                </a:extLst>
              </a:tr>
              <a:tr h="2227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Train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180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393962"/>
                  </a:ext>
                </a:extLst>
              </a:tr>
              <a:tr h="2227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Valid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92429"/>
                  </a:ext>
                </a:extLst>
              </a:tr>
              <a:tr h="170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60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505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179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1-2. data </a:t>
            </a:r>
            <a:r>
              <a:rPr lang="ko-KR" altLang="en-US" sz="2000" b="1">
                <a:solidFill>
                  <a:srgbClr val="3D3C3E"/>
                </a:solidFill>
                <a:latin typeface="210 옴니고딕 030"/>
                <a:ea typeface="210 옴니고딕 030"/>
                <a:cs typeface="+mj-cs"/>
              </a:rPr>
              <a:t>제작 업무 진행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16909" y="1749594"/>
            <a:ext cx="8779197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/>
              </a:rPr>
              <a:t># 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/>
              </a:rPr>
              <a:t>검은 </a:t>
            </a: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/>
              </a:rPr>
              <a:t>pipe 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/>
              </a:rPr>
              <a:t>데이터</a:t>
            </a:r>
            <a:endParaRPr lang="en-US" altLang="ko-KR" sz="1600" dirty="0">
              <a:latin typeface="210 옴니고딕 030"/>
              <a:ea typeface="210 옴니고딕 030"/>
              <a:cs typeface="+mj-cs"/>
              <a:sym typeface="Wingdings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/>
                <a:ea typeface="210 옴니고딕 030"/>
                <a:cs typeface="+mj-cs"/>
                <a:sym typeface="Wingdings"/>
              </a:rPr>
              <a:t> - </a:t>
            </a:r>
            <a:r>
              <a:rPr lang="ko-KR" altLang="en-US" sz="1600" dirty="0">
                <a:latin typeface="210 옴니고딕 030"/>
                <a:ea typeface="210 옴니고딕 030"/>
                <a:cs typeface="+mj-cs"/>
                <a:sym typeface="Wingdings"/>
              </a:rPr>
              <a:t>이미지의 검출 라인이 뚜렷하게 보이지 않아 학습 결과 확인 후 판단 예정</a:t>
            </a:r>
          </a:p>
        </p:txBody>
      </p:sp>
      <p:sp>
        <p:nvSpPr>
          <p:cNvPr id="10" name="슬라이드 번호 개체 틀 17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/>
                <a:ea typeface="210 옴니고딕 030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/>
              <a:pPr>
                <a:defRPr/>
              </a:pPr>
              <a:t>6</a:t>
            </a:fld>
            <a:endParaRPr lang="en-US" altLang="en-US"/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56544" y="2701681"/>
            <a:ext cx="5470262" cy="3701978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365938" y="2701682"/>
            <a:ext cx="4741572" cy="37019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1-3. U-Net 3+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학습 현황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33B0C-7FF4-410D-9445-0DE408F03017}"/>
              </a:ext>
            </a:extLst>
          </p:cNvPr>
          <p:cNvSpPr txBox="1"/>
          <p:nvPr/>
        </p:nvSpPr>
        <p:spPr>
          <a:xfrm>
            <a:off x="416909" y="1749594"/>
            <a:ext cx="8779197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#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아직 모든 워크스테이션의 학습이 끝나지는 않은 상태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현재까지 학습 완료된 모델 중 가장 높은 정확도를 지닌 모델을 이용하여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predict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  <p:sp>
        <p:nvSpPr>
          <p:cNvPr id="10" name="슬라이드 번호 개체 틀 17">
            <a:extLst>
              <a:ext uri="{FF2B5EF4-FFF2-40B4-BE49-F238E27FC236}">
                <a16:creationId xmlns:a16="http://schemas.microsoft.com/office/drawing/2014/main" id="{3FFFC6A9-5E26-47BF-9C53-6ABA14A72903}"/>
              </a:ext>
            </a:extLst>
          </p:cNvPr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6251767-82B8-4647-90EA-E3B9EE1B766A}"/>
              </a:ext>
            </a:extLst>
          </p:cNvPr>
          <p:cNvGrpSpPr/>
          <p:nvPr/>
        </p:nvGrpSpPr>
        <p:grpSpPr>
          <a:xfrm>
            <a:off x="364803" y="2701681"/>
            <a:ext cx="2393109" cy="3315323"/>
            <a:chOff x="364803" y="2701681"/>
            <a:chExt cx="2393109" cy="331532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761E76-FCA3-46EB-B1FD-731C1A9EF91F}"/>
                </a:ext>
              </a:extLst>
            </p:cNvPr>
            <p:cNvSpPr txBox="1"/>
            <p:nvPr/>
          </p:nvSpPr>
          <p:spPr>
            <a:xfrm>
              <a:off x="837618" y="5709227"/>
              <a:ext cx="1447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[60mm pipe]</a:t>
              </a:r>
            </a:p>
          </p:txBody>
        </p:sp>
        <p:pic>
          <p:nvPicPr>
            <p:cNvPr id="3" name="그림 2" descr="실내, 욕실, 더러운, 바둑판식이(가) 표시된 사진&#10;&#10;자동 생성된 설명">
              <a:extLst>
                <a:ext uri="{FF2B5EF4-FFF2-40B4-BE49-F238E27FC236}">
                  <a16:creationId xmlns:a16="http://schemas.microsoft.com/office/drawing/2014/main" id="{C59B5305-554E-4915-9B89-CB175720E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4803" y="2701681"/>
              <a:ext cx="2393108" cy="1346123"/>
            </a:xfrm>
            <a:prstGeom prst="rect">
              <a:avLst/>
            </a:prstGeom>
          </p:spPr>
        </p:pic>
        <p:pic>
          <p:nvPicPr>
            <p:cNvPr id="5" name="그림 4" descr="밤하늘이(가) 표시된 사진&#10;&#10;자동 생성된 설명">
              <a:extLst>
                <a:ext uri="{FF2B5EF4-FFF2-40B4-BE49-F238E27FC236}">
                  <a16:creationId xmlns:a16="http://schemas.microsoft.com/office/drawing/2014/main" id="{0EB76DA9-D41D-4D65-AF43-0C0EB8A18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4804" y="4290511"/>
              <a:ext cx="2393108" cy="1346123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BA94930-F397-4B57-A736-E1CDE3A5D939}"/>
              </a:ext>
            </a:extLst>
          </p:cNvPr>
          <p:cNvGrpSpPr/>
          <p:nvPr/>
        </p:nvGrpSpPr>
        <p:grpSpPr>
          <a:xfrm>
            <a:off x="3230834" y="2701681"/>
            <a:ext cx="2393108" cy="3315322"/>
            <a:chOff x="2916851" y="2701681"/>
            <a:chExt cx="2393108" cy="331532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A8C313-2012-4B94-9A31-6850450488C2}"/>
                </a:ext>
              </a:extLst>
            </p:cNvPr>
            <p:cNvSpPr txBox="1"/>
            <p:nvPr/>
          </p:nvSpPr>
          <p:spPr>
            <a:xfrm>
              <a:off x="3389666" y="5709226"/>
              <a:ext cx="1447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[115mm pipe]</a:t>
              </a:r>
            </a:p>
          </p:txBody>
        </p:sp>
        <p:pic>
          <p:nvPicPr>
            <p:cNvPr id="13" name="그림 12" descr="실내, 더러운, 밀러이(가) 표시된 사진&#10;&#10;자동 생성된 설명">
              <a:extLst>
                <a:ext uri="{FF2B5EF4-FFF2-40B4-BE49-F238E27FC236}">
                  <a16:creationId xmlns:a16="http://schemas.microsoft.com/office/drawing/2014/main" id="{5FECE3EE-5535-48A6-B6C1-921885CDE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6851" y="2701681"/>
              <a:ext cx="2393108" cy="1346123"/>
            </a:xfrm>
            <a:prstGeom prst="rect">
              <a:avLst/>
            </a:prstGeom>
          </p:spPr>
        </p:pic>
        <p:pic>
          <p:nvPicPr>
            <p:cNvPr id="16" name="그림 15" descr="밤하늘이(가) 표시된 사진&#10;&#10;자동 생성된 설명">
              <a:extLst>
                <a:ext uri="{FF2B5EF4-FFF2-40B4-BE49-F238E27FC236}">
                  <a16:creationId xmlns:a16="http://schemas.microsoft.com/office/drawing/2014/main" id="{4AE98478-0330-472D-9347-5B3329AC6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6851" y="4290511"/>
              <a:ext cx="2393108" cy="1346123"/>
            </a:xfrm>
            <a:prstGeom prst="rect">
              <a:avLst/>
            </a:prstGeom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39774C0-97E8-446D-BBCA-9E57C7777092}"/>
              </a:ext>
            </a:extLst>
          </p:cNvPr>
          <p:cNvGrpSpPr/>
          <p:nvPr/>
        </p:nvGrpSpPr>
        <p:grpSpPr>
          <a:xfrm>
            <a:off x="6072413" y="2720882"/>
            <a:ext cx="2393110" cy="3296120"/>
            <a:chOff x="6072413" y="2720882"/>
            <a:chExt cx="2393110" cy="329612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46725E-88B1-4263-A44E-26E1968BE073}"/>
                </a:ext>
              </a:extLst>
            </p:cNvPr>
            <p:cNvSpPr txBox="1"/>
            <p:nvPr/>
          </p:nvSpPr>
          <p:spPr>
            <a:xfrm>
              <a:off x="6526581" y="5709225"/>
              <a:ext cx="1447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[165mm pipe]</a:t>
              </a:r>
            </a:p>
          </p:txBody>
        </p:sp>
        <p:pic>
          <p:nvPicPr>
            <p:cNvPr id="27" name="그림 26" descr="밤하늘이(가) 표시된 사진&#10;&#10;자동 생성된 설명">
              <a:extLst>
                <a:ext uri="{FF2B5EF4-FFF2-40B4-BE49-F238E27FC236}">
                  <a16:creationId xmlns:a16="http://schemas.microsoft.com/office/drawing/2014/main" id="{A3F5D888-3F0B-4AF8-8AEE-8B40F04F3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2416" y="4290511"/>
              <a:ext cx="2393107" cy="1346123"/>
            </a:xfrm>
            <a:prstGeom prst="rect">
              <a:avLst/>
            </a:prstGeom>
          </p:spPr>
        </p:pic>
        <p:pic>
          <p:nvPicPr>
            <p:cNvPr id="29" name="그림 28" descr="벽, 실내, 더러운이(가) 표시된 사진&#10;&#10;자동 생성된 설명">
              <a:extLst>
                <a:ext uri="{FF2B5EF4-FFF2-40B4-BE49-F238E27FC236}">
                  <a16:creationId xmlns:a16="http://schemas.microsoft.com/office/drawing/2014/main" id="{5C0ABCBA-DD71-49AE-B38F-9BE81B77C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2413" y="2720882"/>
              <a:ext cx="2393109" cy="13461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847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1-3. U-Net 3+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학습 현황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833B0C-7FF4-410D-9445-0DE408F03017}"/>
              </a:ext>
            </a:extLst>
          </p:cNvPr>
          <p:cNvSpPr txBox="1"/>
          <p:nvPr/>
        </p:nvSpPr>
        <p:spPr>
          <a:xfrm>
            <a:off x="416909" y="1749594"/>
            <a:ext cx="8779197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#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아직 모든 워크스테이션의 학습이 끝나지는 않은 상태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 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현재까지 학습 완료된 모델 중 가장 높은 정확도를 지닌 모델을 이용하여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predict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  <a:sym typeface="Wingdings" panose="05000000000000000000" pitchFamily="2" charset="2"/>
              </a:rPr>
              <a:t>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  <a:sym typeface="Wingdings" panose="05000000000000000000" pitchFamily="2" charset="2"/>
            </a:endParaRPr>
          </a:p>
        </p:txBody>
      </p:sp>
      <p:sp>
        <p:nvSpPr>
          <p:cNvPr id="10" name="슬라이드 번호 개체 틀 17">
            <a:extLst>
              <a:ext uri="{FF2B5EF4-FFF2-40B4-BE49-F238E27FC236}">
                <a16:creationId xmlns:a16="http://schemas.microsoft.com/office/drawing/2014/main" id="{3FFFC6A9-5E26-47BF-9C53-6ABA14A72903}"/>
              </a:ext>
            </a:extLst>
          </p:cNvPr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1228D21-7232-4AC2-972C-073A003FADC8}"/>
              </a:ext>
            </a:extLst>
          </p:cNvPr>
          <p:cNvGrpSpPr/>
          <p:nvPr/>
        </p:nvGrpSpPr>
        <p:grpSpPr>
          <a:xfrm>
            <a:off x="609555" y="2687822"/>
            <a:ext cx="3342851" cy="4160265"/>
            <a:chOff x="411253" y="2687822"/>
            <a:chExt cx="3342851" cy="416026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761E76-FCA3-46EB-B1FD-731C1A9EF91F}"/>
                </a:ext>
              </a:extLst>
            </p:cNvPr>
            <p:cNvSpPr txBox="1"/>
            <p:nvPr/>
          </p:nvSpPr>
          <p:spPr>
            <a:xfrm>
              <a:off x="1194996" y="6540310"/>
              <a:ext cx="17753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검은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115mm pipe]</a:t>
              </a:r>
            </a:p>
          </p:txBody>
        </p:sp>
        <p:pic>
          <p:nvPicPr>
            <p:cNvPr id="4" name="그림 3" descr="벽, 실내, 더러운이(가) 표시된 사진&#10;&#10;자동 생성된 설명">
              <a:extLst>
                <a:ext uri="{FF2B5EF4-FFF2-40B4-BE49-F238E27FC236}">
                  <a16:creationId xmlns:a16="http://schemas.microsoft.com/office/drawing/2014/main" id="{F5D715C7-B4BB-47C6-86D5-ED80512FB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254" y="2687822"/>
              <a:ext cx="3342850" cy="1880353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01558AE0-BF81-4A54-A2F0-C6EF5A6C6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253" y="4626909"/>
              <a:ext cx="3342849" cy="1880353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8C4CE88-0E55-45DB-B0C1-439F0765D76C}"/>
              </a:ext>
            </a:extLst>
          </p:cNvPr>
          <p:cNvGrpSpPr/>
          <p:nvPr/>
        </p:nvGrpSpPr>
        <p:grpSpPr>
          <a:xfrm>
            <a:off x="4571999" y="2687822"/>
            <a:ext cx="3342850" cy="4158867"/>
            <a:chOff x="3922006" y="2687822"/>
            <a:chExt cx="3342850" cy="415886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46725E-88B1-4263-A44E-26E1968BE073}"/>
                </a:ext>
              </a:extLst>
            </p:cNvPr>
            <p:cNvSpPr txBox="1"/>
            <p:nvPr/>
          </p:nvSpPr>
          <p:spPr>
            <a:xfrm>
              <a:off x="4619857" y="6538912"/>
              <a:ext cx="1960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검은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165mm pipe]</a:t>
              </a:r>
            </a:p>
          </p:txBody>
        </p:sp>
        <p:pic>
          <p:nvPicPr>
            <p:cNvPr id="18" name="그림 17" descr="실내, 더러운이(가) 표시된 사진&#10;&#10;자동 생성된 설명">
              <a:extLst>
                <a:ext uri="{FF2B5EF4-FFF2-40B4-BE49-F238E27FC236}">
                  <a16:creationId xmlns:a16="http://schemas.microsoft.com/office/drawing/2014/main" id="{43557543-43FB-4682-B647-99E6EC8C3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2006" y="2687822"/>
              <a:ext cx="3342850" cy="1880354"/>
            </a:xfrm>
            <a:prstGeom prst="rect">
              <a:avLst/>
            </a:prstGeom>
          </p:spPr>
        </p:pic>
        <p:pic>
          <p:nvPicPr>
            <p:cNvPr id="22" name="그림 21" descr="레이저이(가) 표시된 사진&#10;&#10;자동 생성된 설명">
              <a:extLst>
                <a:ext uri="{FF2B5EF4-FFF2-40B4-BE49-F238E27FC236}">
                  <a16:creationId xmlns:a16="http://schemas.microsoft.com/office/drawing/2014/main" id="{9ECC4887-2DDD-4C6E-9330-DEA5F6C3B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317" y="4626910"/>
              <a:ext cx="3341539" cy="18796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4339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벽, 실내, 더러운이(가) 표시된 사진&#10;&#10;자동 생성된 설명">
            <a:extLst>
              <a:ext uri="{FF2B5EF4-FFF2-40B4-BE49-F238E27FC236}">
                <a16:creationId xmlns:a16="http://schemas.microsoft.com/office/drawing/2014/main" id="{F5D715C7-B4BB-47C6-86D5-ED80512FB3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11" y="1699120"/>
            <a:ext cx="8427087" cy="474023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1558AE0-BF81-4A54-A2F0-C6EF5A6C62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11" y="1706257"/>
            <a:ext cx="8414396" cy="4733099"/>
          </a:xfrm>
          <a:prstGeom prst="rect">
            <a:avLst/>
          </a:prstGeom>
        </p:spPr>
      </p:pic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</a:rPr>
              <a:t>진행 작업</a:t>
            </a:r>
          </a:p>
        </p:txBody>
      </p:sp>
      <p:sp>
        <p:nvSpPr>
          <p:cNvPr id="8" name="내용 개체 틀 2"/>
          <p:cNvSpPr txBox="1"/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1-3. U-Net 3+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학습 현황</a:t>
            </a:r>
          </a:p>
        </p:txBody>
      </p:sp>
      <p:sp>
        <p:nvSpPr>
          <p:cNvPr id="10" name="슬라이드 번호 개체 틀 17">
            <a:extLst>
              <a:ext uri="{FF2B5EF4-FFF2-40B4-BE49-F238E27FC236}">
                <a16:creationId xmlns:a16="http://schemas.microsoft.com/office/drawing/2014/main" id="{3FFFC6A9-5E26-47BF-9C53-6ABA14A72903}"/>
              </a:ext>
            </a:extLst>
          </p:cNvPr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7D217C8-C1B9-4E84-BCEB-D9195FCD889E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61E76-FCA3-46EB-B1FD-731C1A9EF91F}"/>
              </a:ext>
            </a:extLst>
          </p:cNvPr>
          <p:cNvSpPr txBox="1"/>
          <p:nvPr/>
        </p:nvSpPr>
        <p:spPr>
          <a:xfrm>
            <a:off x="3671628" y="6489830"/>
            <a:ext cx="1775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검은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115mm pipe]</a:t>
            </a:r>
          </a:p>
        </p:txBody>
      </p:sp>
    </p:spTree>
    <p:extLst>
      <p:ext uri="{BB962C8B-B14F-4D97-AF65-F5344CB8AC3E}">
        <p14:creationId xmlns:p14="http://schemas.microsoft.com/office/powerpoint/2010/main" val="300595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03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927</Words>
  <Application>Microsoft Office PowerPoint</Application>
  <PresentationFormat>화면 슬라이드 쇼(4:3)</PresentationFormat>
  <Paragraphs>184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210 옴니고딕 030</vt:lpstr>
      <vt:lpstr>맑은 고딕</vt:lpstr>
      <vt:lpstr>Arial</vt:lpstr>
      <vt:lpstr>Wingdings</vt:lpstr>
      <vt:lpstr>Office 테마</vt:lpstr>
      <vt:lpstr>용접로봇 자동화</vt:lpstr>
      <vt:lpstr>PowerPoint 프레젠테이션</vt:lpstr>
      <vt:lpstr>1. 진행 작업</vt:lpstr>
      <vt:lpstr>1. 진행 작업</vt:lpstr>
      <vt:lpstr>1. 진행 작업</vt:lpstr>
      <vt:lpstr>1. 진행 작업</vt:lpstr>
      <vt:lpstr>1. 진행 작업</vt:lpstr>
      <vt:lpstr>1. 진행 작업</vt:lpstr>
      <vt:lpstr>1. 진행 작업</vt:lpstr>
      <vt:lpstr>1. 진행 작업</vt:lpstr>
      <vt:lpstr>1. 진행 작업</vt:lpstr>
      <vt:lpstr>1. 진행 작업</vt:lpstr>
      <vt:lpstr>2. 이후 진행 계획</vt:lpstr>
      <vt:lpstr>PowerPoint 프레젠테이션</vt:lpstr>
      <vt:lpstr>1. 진행 상황</vt:lpstr>
      <vt:lpstr>1. 진행 작업</vt:lpstr>
      <vt:lpstr>1. 진행 작업</vt:lpstr>
      <vt:lpstr>1. 진행 작업</vt:lpstr>
      <vt:lpstr>2. 이후 진행 계획</vt:lpstr>
      <vt:lpstr>PowerPoint 프레젠테이션</vt:lpstr>
      <vt:lpstr>감사합니다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KimTaeJun</cp:lastModifiedBy>
  <cp:revision>1658</cp:revision>
  <dcterms:created xsi:type="dcterms:W3CDTF">2011-08-24T01:05:33Z</dcterms:created>
  <dcterms:modified xsi:type="dcterms:W3CDTF">2022-04-08T10:33:55Z</dcterms:modified>
  <cp:version/>
</cp:coreProperties>
</file>

<file path=docProps/thumbnail.jpeg>
</file>